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69" r:id="rId17"/>
    <p:sldId id="270" r:id="rId18"/>
    <p:sldId id="271" r:id="rId19"/>
    <p:sldId id="272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A8C9E-22C0-4D1F-8457-FBD5820CBBF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B916D-3E02-4DB2-A0AD-E21E65CFF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9D67-6DFA-4FB4-A055-ACBD245B915B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794F-2B25-43C8-909D-4727AFD18635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7A42-2144-4D6D-B332-F1D4EFA427FE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5A29-9398-40A9-BB34-D5A9CFDF79A5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25DC-5F1D-4E0F-921B-18D895B9F50B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6D2E-0309-428A-8D49-F044AB378D0A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2D1C-D80D-44D9-819B-B8073391BF9F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4FA0-4F65-4F7E-B7D9-97ECE61FEE09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50C2-3C9F-46C9-A942-57371EF17B45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E17D-D9B6-402E-A603-5108858544DF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3DF0-D706-43EA-83EE-0E00C7F4911E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B8BE2-89A2-4835-8DB5-320D075087D2}" type="datetime1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3BCB2-4824-4AE2-8470-F543A2523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IV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6324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609600"/>
            <a:ext cx="5306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cs typeface="Arabic Transparent" pitchFamily="2" charset="-78"/>
              </a:rPr>
              <a:t>Β</a:t>
            </a:r>
            <a:r>
              <a:rPr lang="en-US" sz="2400" b="1" dirty="0" smtClean="0">
                <a:cs typeface="Arabic Transparent" pitchFamily="2" charset="-78"/>
              </a:rPr>
              <a:t>- </a:t>
            </a:r>
            <a:r>
              <a:rPr lang="en-US" sz="2400" b="1" dirty="0" err="1" smtClean="0">
                <a:cs typeface="Arabic Transparent" pitchFamily="2" charset="-78"/>
              </a:rPr>
              <a:t>Lactam</a:t>
            </a:r>
            <a:r>
              <a:rPr lang="en-US" sz="2400" b="1" dirty="0" smtClean="0">
                <a:cs typeface="Arabic Transparent" pitchFamily="2" charset="-78"/>
              </a:rPr>
              <a:t> (azetidin-2-one ) compounds  </a:t>
            </a:r>
            <a:endParaRPr lang="en-US" sz="2400" b="1" dirty="0">
              <a:cs typeface="Arabic Transparent" pitchFamily="2" charset="-78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086600" y="457200"/>
          <a:ext cx="1227138" cy="1066800"/>
        </p:xfrm>
        <a:graphic>
          <a:graphicData uri="http://schemas.openxmlformats.org/presentationml/2006/ole">
            <p:oleObj spid="_x0000_s1026" name="CS ChemDraw Drawing" r:id="rId4" imgW="755523" imgH="656463" progId="ChemDraw.Document.6.0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232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Amoxilline</a:t>
            </a:r>
            <a:r>
              <a:rPr lang="en-US" sz="3200" dirty="0" smtClean="0"/>
              <a:t> &amp; Ampicillin 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52600"/>
            <a:ext cx="3124200" cy="141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57200" y="5410200"/>
          <a:ext cx="6323012" cy="1038225"/>
        </p:xfrm>
        <a:graphic>
          <a:graphicData uri="http://schemas.openxmlformats.org/presentationml/2006/ole">
            <p:oleObj spid="_x0000_s2050" name="CS ChemDraw Drawing" r:id="rId4" imgW="6322695" imgH="1038987" progId="ChemDraw.Document.6.0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914400"/>
            <a:ext cx="41433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46481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86200"/>
            <a:ext cx="3733800" cy="24336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pincilline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66800"/>
            <a:ext cx="53262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581400"/>
            <a:ext cx="5471787" cy="292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5819775" cy="31960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352800"/>
            <a:ext cx="5832811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28600"/>
            <a:ext cx="16859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14400"/>
            <a:ext cx="5257799" cy="179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819400"/>
            <a:ext cx="52482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5000" y="7620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Analgesic, antipyretic and anti-inflammatory agent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304800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Nifenazone</a:t>
            </a:r>
            <a:endParaRPr lang="en-US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52600"/>
            <a:ext cx="691618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69759"/>
            <a:ext cx="5657850" cy="586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688" y="100013"/>
            <a:ext cx="57626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53000" y="1447800"/>
            <a:ext cx="35052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Ascorbic acid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vitamin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5105400" cy="2771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vitamin 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276600"/>
            <a:ext cx="5142427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67000" y="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Raltegravir</a:t>
            </a:r>
            <a:r>
              <a:rPr lang="en-US" b="1" dirty="0" smtClean="0"/>
              <a:t> </a:t>
            </a:r>
            <a:r>
              <a:rPr lang="en-US" dirty="0" smtClean="0"/>
              <a:t>used to treat </a:t>
            </a:r>
            <a:r>
              <a:rPr lang="en-US" dirty="0" smtClean="0">
                <a:hlinkClick r:id="rId3" tooltip="HIV"/>
              </a:rPr>
              <a:t>HIV</a:t>
            </a:r>
            <a:r>
              <a:rPr lang="en-US" dirty="0" smtClean="0"/>
              <a:t> 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29700" name="Picture 4" descr="File:Raltegravir part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286000"/>
            <a:ext cx="4953000" cy="2309336"/>
          </a:xfrm>
          <a:prstGeom prst="rect">
            <a:avLst/>
          </a:prstGeom>
          <a:noFill/>
        </p:spPr>
      </p:pic>
      <p:pic>
        <p:nvPicPr>
          <p:cNvPr id="29702" name="Picture 6" descr="http://upload.wikimedia.org/wikipedia/commons/4/47/Synthesis_of_raltegravi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583105"/>
            <a:ext cx="4114800" cy="17028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2133600" y="4543487"/>
          <a:ext cx="4572000" cy="2314513"/>
        </p:xfrm>
        <a:graphic>
          <a:graphicData uri="http://schemas.openxmlformats.org/presentationml/2006/ole">
            <p:oleObj spid="_x0000_s29705" name="CS ChemDraw Drawing" r:id="rId6" imgW="5854827" imgH="2963799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304800"/>
            <a:ext cx="2895600" cy="48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Synthesis methods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914400"/>
            <a:ext cx="8229600" cy="594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 The ketene-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imine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cycloaddition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dirty="0"/>
              <a:t>2- The </a:t>
            </a:r>
            <a:r>
              <a:rPr lang="en-US" dirty="0" smtClean="0"/>
              <a:t>ketene- </a:t>
            </a:r>
            <a:r>
              <a:rPr lang="en-US" dirty="0" err="1" smtClean="0"/>
              <a:t>alklene</a:t>
            </a:r>
            <a:r>
              <a:rPr lang="en-US" dirty="0" smtClean="0"/>
              <a:t> </a:t>
            </a:r>
            <a:r>
              <a:rPr lang="en-US" dirty="0" err="1"/>
              <a:t>cycloaddition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3124200" cy="108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276600"/>
            <a:ext cx="3048000" cy="10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828800"/>
            <a:ext cx="4024312" cy="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ouble Bracket 10"/>
          <p:cNvSpPr/>
          <p:nvPr/>
        </p:nvSpPr>
        <p:spPr>
          <a:xfrm>
            <a:off x="4724400" y="1600200"/>
            <a:ext cx="3962400" cy="1143000"/>
          </a:xfrm>
          <a:prstGeom prst="bracketPair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5181600"/>
            <a:ext cx="3352800" cy="78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0" y="228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Sulfa drugs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2590800" y="2819400"/>
          <a:ext cx="4676491" cy="3048000"/>
        </p:xfrm>
        <a:graphic>
          <a:graphicData uri="http://schemas.openxmlformats.org/presentationml/2006/ole">
            <p:oleObj spid="_x0000_s38921" name="CS ChemDraw Drawing" r:id="rId3" imgW="5649087" imgH="3681603" progId="ChemDraw.Document.6.0">
              <p:embed/>
            </p:oleObj>
          </a:graphicData>
        </a:graphic>
      </p:graphicFrame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990600" y="838200"/>
          <a:ext cx="1676400" cy="1323145"/>
        </p:xfrm>
        <a:graphic>
          <a:graphicData uri="http://schemas.openxmlformats.org/presentationml/2006/ole">
            <p:oleObj spid="_x0000_s38922" name="CS ChemDraw Drawing" r:id="rId4" imgW="2131695" imgH="1682115" progId="ChemDraw.Document.6.0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14400" y="1981200"/>
            <a:ext cx="121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Sulfazamet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8" descr="http://upload.wikimedia.org/wikipedia/commons/thumb/b/bc/Sulfadoxine_synthesis.svg/700px-Sulfadoxine_synthesi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819400"/>
            <a:ext cx="6667500" cy="2447926"/>
          </a:xfrm>
          <a:prstGeom prst="rect">
            <a:avLst/>
          </a:prstGeom>
          <a:noFill/>
        </p:spPr>
      </p:pic>
      <p:pic>
        <p:nvPicPr>
          <p:cNvPr id="39938" name="Picture 2" descr="Sulfadoxine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914400"/>
            <a:ext cx="2095500" cy="8096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29000" y="533400"/>
            <a:ext cx="1270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Sulfadoxine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0962" name="Picture 2" descr="Glimepiride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066800"/>
            <a:ext cx="3352800" cy="115671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038600" y="457200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Glimepiride</a:t>
            </a:r>
            <a:endParaRPr lang="en-US" dirty="0"/>
          </a:p>
        </p:txBody>
      </p:sp>
      <p:pic>
        <p:nvPicPr>
          <p:cNvPr id="40964" name="Picture 4" descr="http://upload.wikimedia.org/wikipedia/commons/thumb/c/c4/Glimepiride_synthesis.svg/700px-Glimepiride_synthesis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971800"/>
            <a:ext cx="6667500" cy="20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990600"/>
            <a:ext cx="121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Sulfacytine</a:t>
            </a:r>
            <a:endParaRPr lang="en-US" dirty="0"/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1981200" y="228600"/>
          <a:ext cx="5486400" cy="6018212"/>
        </p:xfrm>
        <a:graphic>
          <a:graphicData uri="http://schemas.openxmlformats.org/presentationml/2006/ole">
            <p:oleObj spid="_x0000_s41989" name="CS ChemDraw Drawing" r:id="rId3" imgW="5486019" imgH="6017895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25" y="457200"/>
            <a:ext cx="44767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352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/>
              <a:t>3- </a:t>
            </a:r>
            <a:r>
              <a:rPr lang="en-US" dirty="0" err="1"/>
              <a:t>Chloro</a:t>
            </a:r>
            <a:r>
              <a:rPr lang="en-US" dirty="0"/>
              <a:t> acetyl chloride with </a:t>
            </a:r>
            <a:r>
              <a:rPr lang="en-US" dirty="0" err="1"/>
              <a:t>imine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4495800" cy="82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362200"/>
            <a:ext cx="4270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eft Bracket 6"/>
          <p:cNvSpPr/>
          <p:nvPr/>
        </p:nvSpPr>
        <p:spPr>
          <a:xfrm>
            <a:off x="609600" y="2209800"/>
            <a:ext cx="152400" cy="38100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>
            <a:off x="5029200" y="2209800"/>
            <a:ext cx="228600" cy="36576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4- </a:t>
            </a:r>
            <a:r>
              <a:rPr lang="el-GR" dirty="0" smtClean="0">
                <a:latin typeface="+mj-lt"/>
              </a:rPr>
              <a:t>β</a:t>
            </a:r>
            <a:r>
              <a:rPr lang="en-US" dirty="0" smtClean="0">
                <a:latin typeface="+mj-lt"/>
              </a:rPr>
              <a:t>-</a:t>
            </a:r>
            <a:r>
              <a:rPr lang="en-US" dirty="0" err="1" smtClean="0">
                <a:latin typeface="+mj-lt"/>
              </a:rPr>
              <a:t>Lactam</a:t>
            </a:r>
            <a:r>
              <a:rPr lang="en-US" dirty="0" smtClean="0">
                <a:latin typeface="+mj-lt"/>
              </a:rPr>
              <a:t> Formation Using Microwave Irradiation</a:t>
            </a:r>
            <a:endParaRPr lang="en-US" dirty="0">
              <a:latin typeface="+mj-lt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27037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2590800"/>
            <a:ext cx="4680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5- From </a:t>
            </a:r>
            <a:r>
              <a:rPr lang="en-US" dirty="0" err="1" smtClean="0"/>
              <a:t>nitron</a:t>
            </a:r>
            <a:r>
              <a:rPr lang="en-US" dirty="0" smtClean="0"/>
              <a:t> and </a:t>
            </a:r>
            <a:r>
              <a:rPr lang="en-US" dirty="0" err="1" smtClean="0"/>
              <a:t>alkyne</a:t>
            </a:r>
            <a:r>
              <a:rPr lang="en-US" dirty="0" smtClean="0"/>
              <a:t>  catalysis by </a:t>
            </a:r>
            <a:r>
              <a:rPr lang="en-US" dirty="0" err="1" smtClean="0"/>
              <a:t>CuI</a:t>
            </a:r>
            <a:r>
              <a:rPr lang="en-US" dirty="0" smtClean="0"/>
              <a:t> in </a:t>
            </a:r>
            <a:r>
              <a:rPr lang="en-US" dirty="0" err="1" smtClean="0"/>
              <a:t>Py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7" descr="Kinugasa c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352800"/>
            <a:ext cx="5952308" cy="26974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533400"/>
            <a:ext cx="3532610" cy="5562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"/>
            <a:ext cx="59340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 b="68421"/>
          <a:stretch>
            <a:fillRect/>
          </a:stretch>
        </p:blipFill>
        <p:spPr bwMode="auto">
          <a:xfrm>
            <a:off x="685800" y="3810000"/>
            <a:ext cx="7391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t="33471" r="2151" b="1304"/>
          <a:stretch>
            <a:fillRect/>
          </a:stretch>
        </p:blipFill>
        <p:spPr bwMode="auto">
          <a:xfrm>
            <a:off x="1066800" y="304800"/>
            <a:ext cx="693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419600"/>
            <a:ext cx="6096000" cy="204955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400800" cy="1295400"/>
          </a:xfrm>
          <a:prstGeom prst="rect">
            <a:avLst/>
          </a:prstGeom>
          <a:noFill/>
        </p:spPr>
      </p:pic>
      <p:pic>
        <p:nvPicPr>
          <p:cNvPr id="3" name="Picture 2"/>
          <p:cNvPicPr/>
          <p:nvPr/>
        </p:nvPicPr>
        <p:blipFill>
          <a:blip r:embed="rId3"/>
          <a:srcRect t="25159" b="1268"/>
          <a:stretch>
            <a:fillRect/>
          </a:stretch>
        </p:blipFill>
        <p:spPr bwMode="auto">
          <a:xfrm>
            <a:off x="1066800" y="1600200"/>
            <a:ext cx="65532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953000"/>
            <a:ext cx="64008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BCB2-4824-4AE2-8470-F543A25234B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89</Words>
  <Application>Microsoft Office PowerPoint</Application>
  <PresentationFormat>On-screen Show (4:3)</PresentationFormat>
  <Paragraphs>55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CS ChemDraw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Chemistry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Tahseen</dc:creator>
  <cp:lastModifiedBy>Tahseen</cp:lastModifiedBy>
  <cp:revision>21</cp:revision>
  <dcterms:created xsi:type="dcterms:W3CDTF">2015-04-15T18:31:53Z</dcterms:created>
  <dcterms:modified xsi:type="dcterms:W3CDTF">2015-05-15T20:33:32Z</dcterms:modified>
</cp:coreProperties>
</file>